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281DB-85E8-4AAC-83B1-FD2C9C3F40CC}" type="datetimeFigureOut">
              <a:rPr lang="zh-TW" altLang="en-US" smtClean="0"/>
              <a:pPr/>
              <a:t>2013/7/11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8C7CE-2151-43BD-A178-2FC3B620374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683568" y="4725144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b="1" dirty="0" smtClean="0"/>
              <a:t>Universal Stand </a:t>
            </a:r>
            <a:endParaRPr lang="zh-TW" altLang="en-US" sz="48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95536" y="33265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latin typeface="+mj-lt"/>
              </a:rPr>
              <a:t>What is Universal Stand?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196752"/>
            <a:ext cx="2088232" cy="5035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圓角矩形 5"/>
          <p:cNvSpPr/>
          <p:nvPr/>
        </p:nvSpPr>
        <p:spPr>
          <a:xfrm>
            <a:off x="3491880" y="4869160"/>
            <a:ext cx="2088232" cy="1368152"/>
          </a:xfrm>
          <a:prstGeom prst="roundRect">
            <a:avLst>
              <a:gd name="adj" fmla="val 8483"/>
            </a:avLst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3491880" y="3717032"/>
            <a:ext cx="792088" cy="1008112"/>
          </a:xfrm>
          <a:prstGeom prst="roundRect">
            <a:avLst>
              <a:gd name="adj" fmla="val 8483"/>
            </a:avLst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3491880" y="2204864"/>
            <a:ext cx="936104" cy="1368152"/>
          </a:xfrm>
          <a:prstGeom prst="roundRect">
            <a:avLst>
              <a:gd name="adj" fmla="val 8483"/>
            </a:avLst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4427984" y="1196752"/>
            <a:ext cx="1152128" cy="3600400"/>
          </a:xfrm>
          <a:prstGeom prst="roundRect">
            <a:avLst>
              <a:gd name="adj" fmla="val 8483"/>
            </a:avLst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直線接點 10"/>
          <p:cNvCxnSpPr/>
          <p:nvPr/>
        </p:nvCxnSpPr>
        <p:spPr>
          <a:xfrm flipV="1">
            <a:off x="4355976" y="2276872"/>
            <a:ext cx="21602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 flipV="1">
            <a:off x="4355976" y="3112390"/>
            <a:ext cx="21602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4123285" y="4088977"/>
            <a:ext cx="432048" cy="86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4123285" y="4559699"/>
            <a:ext cx="432048" cy="86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 flipV="1">
            <a:off x="4692201" y="4729907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字方塊 22"/>
          <p:cNvSpPr txBox="1"/>
          <p:nvPr/>
        </p:nvSpPr>
        <p:spPr>
          <a:xfrm>
            <a:off x="611560" y="515719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TPV Standard Stand</a:t>
            </a:r>
            <a:endParaRPr lang="zh-TW" altLang="en-US" b="1" dirty="0"/>
          </a:p>
        </p:txBody>
      </p:sp>
      <p:cxnSp>
        <p:nvCxnSpPr>
          <p:cNvPr id="25" name="直線單箭頭接點 24"/>
          <p:cNvCxnSpPr>
            <a:stCxn id="23" idx="3"/>
            <a:endCxn id="6" idx="1"/>
          </p:cNvCxnSpPr>
          <p:nvPr/>
        </p:nvCxnSpPr>
        <p:spPr>
          <a:xfrm>
            <a:off x="2699792" y="5341858"/>
            <a:ext cx="792088" cy="211378"/>
          </a:xfrm>
          <a:prstGeom prst="straightConnector1">
            <a:avLst/>
          </a:prstGeom>
          <a:ln w="3810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字方塊 27"/>
          <p:cNvSpPr txBox="1"/>
          <p:nvPr/>
        </p:nvSpPr>
        <p:spPr>
          <a:xfrm>
            <a:off x="1115616" y="3820398"/>
            <a:ext cx="15841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Handy Screw</a:t>
            </a:r>
            <a:br>
              <a:rPr lang="en-US" altLang="zh-TW" b="1" dirty="0" smtClean="0"/>
            </a:br>
            <a:r>
              <a:rPr lang="en-US" altLang="zh-TW" sz="1400" b="1" dirty="0" smtClean="0"/>
              <a:t>for mounting stand and tube</a:t>
            </a:r>
            <a:r>
              <a:rPr lang="en-US" altLang="zh-TW" b="1" dirty="0" smtClean="0"/>
              <a:t> </a:t>
            </a:r>
          </a:p>
        </p:txBody>
      </p:sp>
      <p:cxnSp>
        <p:nvCxnSpPr>
          <p:cNvPr id="29" name="直線單箭頭接點 28"/>
          <p:cNvCxnSpPr>
            <a:stCxn id="28" idx="3"/>
          </p:cNvCxnSpPr>
          <p:nvPr/>
        </p:nvCxnSpPr>
        <p:spPr>
          <a:xfrm flipV="1">
            <a:off x="2699792" y="4216442"/>
            <a:ext cx="792088" cy="34843"/>
          </a:xfrm>
          <a:prstGeom prst="straightConnector1">
            <a:avLst/>
          </a:prstGeom>
          <a:ln w="3810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字方塊 31"/>
          <p:cNvSpPr txBox="1"/>
          <p:nvPr/>
        </p:nvSpPr>
        <p:spPr>
          <a:xfrm>
            <a:off x="1115616" y="2380238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Screw </a:t>
            </a:r>
            <a:br>
              <a:rPr lang="en-US" altLang="zh-TW" b="1" dirty="0" smtClean="0"/>
            </a:br>
            <a:r>
              <a:rPr lang="en-US" altLang="zh-TW" sz="1400" b="1" dirty="0" smtClean="0"/>
              <a:t>for VESA Mount</a:t>
            </a:r>
          </a:p>
        </p:txBody>
      </p:sp>
      <p:cxnSp>
        <p:nvCxnSpPr>
          <p:cNvPr id="33" name="直線單箭頭接點 32"/>
          <p:cNvCxnSpPr>
            <a:stCxn id="32" idx="3"/>
          </p:cNvCxnSpPr>
          <p:nvPr/>
        </p:nvCxnSpPr>
        <p:spPr>
          <a:xfrm>
            <a:off x="2699792" y="2672626"/>
            <a:ext cx="792088" cy="103656"/>
          </a:xfrm>
          <a:prstGeom prst="straightConnector1">
            <a:avLst/>
          </a:prstGeom>
          <a:ln w="3810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字方塊 33"/>
          <p:cNvSpPr txBox="1"/>
          <p:nvPr/>
        </p:nvSpPr>
        <p:spPr>
          <a:xfrm>
            <a:off x="6156176" y="238023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Tube</a:t>
            </a:r>
            <a:endParaRPr lang="en-US" altLang="zh-TW" sz="1400" b="1" dirty="0" smtClean="0"/>
          </a:p>
        </p:txBody>
      </p:sp>
      <p:cxnSp>
        <p:nvCxnSpPr>
          <p:cNvPr id="35" name="直線單箭頭接點 34"/>
          <p:cNvCxnSpPr>
            <a:stCxn id="34" idx="1"/>
          </p:cNvCxnSpPr>
          <p:nvPr/>
        </p:nvCxnSpPr>
        <p:spPr>
          <a:xfrm flipH="1">
            <a:off x="5580112" y="2564904"/>
            <a:ext cx="576064" cy="72008"/>
          </a:xfrm>
          <a:prstGeom prst="straightConnector1">
            <a:avLst/>
          </a:prstGeom>
          <a:ln w="3810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95536" y="33265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latin typeface="+mj-lt"/>
              </a:rPr>
              <a:t>What Universal Stand can do?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395536" y="3356992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latin typeface="+mj-lt"/>
                <a:ea typeface="微軟正黑體" pitchFamily="34" charset="-120"/>
              </a:rPr>
              <a:t>Current Design:</a:t>
            </a:r>
          </a:p>
          <a:p>
            <a:r>
              <a:rPr lang="en-US" altLang="zh-TW" sz="1600" b="1" dirty="0" smtClean="0">
                <a:latin typeface="+mj-lt"/>
                <a:ea typeface="微軟正黑體" pitchFamily="34" charset="-120"/>
              </a:rPr>
              <a:t>Use standard stand only.</a:t>
            </a:r>
          </a:p>
          <a:p>
            <a:r>
              <a:rPr lang="en-US" altLang="zh-TW" sz="1600" b="1" dirty="0" smtClean="0">
                <a:latin typeface="+mj-lt"/>
                <a:ea typeface="微軟正黑體" pitchFamily="34" charset="-120"/>
              </a:rPr>
              <a:t>Display should design special stand cover to hold the stand.</a:t>
            </a:r>
            <a:endParaRPr lang="zh-TW" altLang="en-US" sz="1600" b="1" dirty="0">
              <a:latin typeface="+mj-lt"/>
              <a:ea typeface="微軟正黑體" pitchFamily="34" charset="-12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1196752"/>
            <a:ext cx="201354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196752"/>
            <a:ext cx="2534903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圓角矩形 5"/>
          <p:cNvSpPr/>
          <p:nvPr/>
        </p:nvSpPr>
        <p:spPr bwMode="auto">
          <a:xfrm>
            <a:off x="3866543" y="1265576"/>
            <a:ext cx="864096" cy="3744416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436096" y="242088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Stable</a:t>
            </a:r>
            <a:endParaRPr lang="en-US" altLang="zh-TW" sz="1400" b="1" dirty="0" smtClean="0"/>
          </a:p>
        </p:txBody>
      </p:sp>
      <p:cxnSp>
        <p:nvCxnSpPr>
          <p:cNvPr id="12" name="直線單箭頭接點 11"/>
          <p:cNvCxnSpPr>
            <a:stCxn id="11" idx="1"/>
          </p:cNvCxnSpPr>
          <p:nvPr/>
        </p:nvCxnSpPr>
        <p:spPr>
          <a:xfrm flipH="1" flipV="1">
            <a:off x="4716016" y="2564904"/>
            <a:ext cx="720080" cy="40650"/>
          </a:xfrm>
          <a:prstGeom prst="straightConnector1">
            <a:avLst/>
          </a:prstGeom>
          <a:ln w="3810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字方塊 14"/>
          <p:cNvSpPr txBox="1"/>
          <p:nvPr/>
        </p:nvSpPr>
        <p:spPr>
          <a:xfrm>
            <a:off x="5436096" y="3356992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Fit to all display which have wall mount holes meet VESA requirement. </a:t>
            </a:r>
            <a:endParaRPr lang="en-US" altLang="zh-TW" sz="1400" b="1" dirty="0" smtClean="0"/>
          </a:p>
        </p:txBody>
      </p:sp>
      <p:cxnSp>
        <p:nvCxnSpPr>
          <p:cNvPr id="16" name="直線單箭頭接點 15"/>
          <p:cNvCxnSpPr>
            <a:stCxn id="15" idx="1"/>
          </p:cNvCxnSpPr>
          <p:nvPr/>
        </p:nvCxnSpPr>
        <p:spPr>
          <a:xfrm flipH="1" flipV="1">
            <a:off x="4788024" y="3284988"/>
            <a:ext cx="648072" cy="533669"/>
          </a:xfrm>
          <a:prstGeom prst="straightConnector1">
            <a:avLst/>
          </a:prstGeom>
          <a:ln w="3810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字方塊 20"/>
          <p:cNvSpPr txBox="1"/>
          <p:nvPr/>
        </p:nvSpPr>
        <p:spPr>
          <a:xfrm>
            <a:off x="5436096" y="4509120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Stand cover could be remove from display.</a:t>
            </a:r>
            <a:endParaRPr lang="en-US" altLang="zh-TW" sz="1400" b="1" dirty="0" smtClean="0"/>
          </a:p>
        </p:txBody>
      </p:sp>
      <p:cxnSp>
        <p:nvCxnSpPr>
          <p:cNvPr id="22" name="直線單箭頭接點 21"/>
          <p:cNvCxnSpPr>
            <a:stCxn id="21" idx="1"/>
          </p:cNvCxnSpPr>
          <p:nvPr/>
        </p:nvCxnSpPr>
        <p:spPr>
          <a:xfrm flipH="1" flipV="1">
            <a:off x="3635896" y="4293100"/>
            <a:ext cx="1800200" cy="539186"/>
          </a:xfrm>
          <a:prstGeom prst="straightConnector1">
            <a:avLst/>
          </a:prstGeom>
          <a:ln w="3810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95536" y="33265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latin typeface="+mj-lt"/>
              </a:rPr>
              <a:t>Combination of </a:t>
            </a:r>
            <a:r>
              <a:rPr lang="en-US" altLang="zh-TW" sz="3200" b="1" dirty="0" smtClean="0">
                <a:latin typeface="+mj-lt"/>
              </a:rPr>
              <a:t>Universal Stand for 32”~65”</a:t>
            </a:r>
          </a:p>
        </p:txBody>
      </p:sp>
      <p:sp>
        <p:nvSpPr>
          <p:cNvPr id="3" name="圓角矩形 2"/>
          <p:cNvSpPr/>
          <p:nvPr/>
        </p:nvSpPr>
        <p:spPr>
          <a:xfrm>
            <a:off x="2232248" y="2060848"/>
            <a:ext cx="151216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Tube (S)</a:t>
            </a:r>
            <a:endParaRPr lang="zh-TW" altLang="en-US" dirty="0"/>
          </a:p>
        </p:txBody>
      </p:sp>
      <p:sp>
        <p:nvSpPr>
          <p:cNvPr id="4" name="圓角矩形 3"/>
          <p:cNvSpPr/>
          <p:nvPr/>
        </p:nvSpPr>
        <p:spPr>
          <a:xfrm>
            <a:off x="2232248" y="2708920"/>
            <a:ext cx="151216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Tube (M)</a:t>
            </a:r>
            <a:endParaRPr lang="zh-TW" altLang="en-US" dirty="0"/>
          </a:p>
        </p:txBody>
      </p:sp>
      <p:sp>
        <p:nvSpPr>
          <p:cNvPr id="5" name="圓角矩形 4"/>
          <p:cNvSpPr/>
          <p:nvPr/>
        </p:nvSpPr>
        <p:spPr>
          <a:xfrm>
            <a:off x="2232248" y="3356992"/>
            <a:ext cx="151216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Tube (L)</a:t>
            </a:r>
            <a:endParaRPr lang="zh-TW" altLang="en-US" dirty="0"/>
          </a:p>
        </p:txBody>
      </p:sp>
      <p:sp>
        <p:nvSpPr>
          <p:cNvPr id="6" name="圓角矩形 5"/>
          <p:cNvSpPr/>
          <p:nvPr/>
        </p:nvSpPr>
        <p:spPr>
          <a:xfrm>
            <a:off x="4608512" y="2060848"/>
            <a:ext cx="2232248" cy="36004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Standard Stand (S)</a:t>
            </a:r>
            <a:endParaRPr lang="zh-TW" altLang="en-US" dirty="0"/>
          </a:p>
        </p:txBody>
      </p:sp>
      <p:sp>
        <p:nvSpPr>
          <p:cNvPr id="7" name="圓角矩形 6"/>
          <p:cNvSpPr/>
          <p:nvPr/>
        </p:nvSpPr>
        <p:spPr>
          <a:xfrm>
            <a:off x="4608512" y="2708920"/>
            <a:ext cx="2232248" cy="36004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Standard Stand (M)</a:t>
            </a:r>
            <a:endParaRPr lang="zh-TW" altLang="en-US" dirty="0"/>
          </a:p>
        </p:txBody>
      </p:sp>
      <p:sp>
        <p:nvSpPr>
          <p:cNvPr id="8" name="圓角矩形 7"/>
          <p:cNvSpPr/>
          <p:nvPr/>
        </p:nvSpPr>
        <p:spPr>
          <a:xfrm>
            <a:off x="4608512" y="3356992"/>
            <a:ext cx="2232248" cy="36004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Standard Stand (L)</a:t>
            </a:r>
            <a:endParaRPr lang="zh-TW" altLang="en-US" dirty="0"/>
          </a:p>
        </p:txBody>
      </p:sp>
      <p:sp>
        <p:nvSpPr>
          <p:cNvPr id="9" name="圓角矩形 8"/>
          <p:cNvSpPr/>
          <p:nvPr/>
        </p:nvSpPr>
        <p:spPr>
          <a:xfrm>
            <a:off x="4608512" y="4005064"/>
            <a:ext cx="2232248" cy="360040"/>
          </a:xfrm>
          <a:prstGeom prst="roundRect">
            <a:avLst/>
          </a:prstGeom>
          <a:ln>
            <a:prstDash val="dash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Stand (XL</a:t>
            </a:r>
            <a:r>
              <a:rPr lang="en-US" altLang="zh-TW" dirty="0" smtClean="0"/>
              <a:t>) (*)</a:t>
            </a:r>
            <a:endParaRPr lang="zh-TW" altLang="en-US" dirty="0"/>
          </a:p>
        </p:txBody>
      </p:sp>
      <p:sp>
        <p:nvSpPr>
          <p:cNvPr id="10" name="圓角矩形 9"/>
          <p:cNvSpPr/>
          <p:nvPr/>
        </p:nvSpPr>
        <p:spPr>
          <a:xfrm>
            <a:off x="2088232" y="1556792"/>
            <a:ext cx="1872208" cy="3312368"/>
          </a:xfrm>
          <a:prstGeom prst="roundRect">
            <a:avLst>
              <a:gd name="adj" fmla="val 7090"/>
            </a:avLst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4536504" y="1556792"/>
            <a:ext cx="2448272" cy="3312368"/>
          </a:xfrm>
          <a:prstGeom prst="roundRect">
            <a:avLst>
              <a:gd name="adj" fmla="val 7090"/>
            </a:avLst>
          </a:prstGeom>
          <a:noFill/>
          <a:ln>
            <a:prstDash val="sysDash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十字形 11"/>
          <p:cNvSpPr/>
          <p:nvPr/>
        </p:nvSpPr>
        <p:spPr>
          <a:xfrm>
            <a:off x="4032448" y="2996952"/>
            <a:ext cx="432048" cy="432048"/>
          </a:xfrm>
          <a:prstGeom prst="plus">
            <a:avLst>
              <a:gd name="adj" fmla="val 42785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144016" y="1772816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600" b="1" dirty="0" smtClean="0"/>
              <a:t>BDL3250EL</a:t>
            </a:r>
          </a:p>
          <a:p>
            <a:pPr algn="r"/>
            <a:r>
              <a:rPr lang="en-US" altLang="zh-TW" sz="1600" b="1" dirty="0" smtClean="0"/>
              <a:t>BDL3220QL</a:t>
            </a:r>
            <a:endParaRPr lang="zh-TW" altLang="en-US" sz="1600" b="1" dirty="0"/>
          </a:p>
        </p:txBody>
      </p:sp>
      <p:cxnSp>
        <p:nvCxnSpPr>
          <p:cNvPr id="15" name="直線單箭頭接點 14"/>
          <p:cNvCxnSpPr>
            <a:stCxn id="13" idx="3"/>
            <a:endCxn id="3" idx="1"/>
          </p:cNvCxnSpPr>
          <p:nvPr/>
        </p:nvCxnSpPr>
        <p:spPr>
          <a:xfrm>
            <a:off x="1656184" y="2065204"/>
            <a:ext cx="576064" cy="175664"/>
          </a:xfrm>
          <a:prstGeom prst="straightConnector1">
            <a:avLst/>
          </a:prstGeom>
          <a:ln w="22225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144016" y="2395627"/>
            <a:ext cx="15121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600" b="1" dirty="0" smtClean="0"/>
              <a:t>BDL4250EL</a:t>
            </a:r>
          </a:p>
          <a:p>
            <a:pPr algn="r"/>
            <a:r>
              <a:rPr lang="en-US" altLang="zh-TW" sz="1600" b="1" dirty="0" smtClean="0"/>
              <a:t>BDL4271VL</a:t>
            </a:r>
          </a:p>
          <a:p>
            <a:pPr algn="r"/>
            <a:r>
              <a:rPr lang="en-US" altLang="zh-TW" sz="1600" b="1" dirty="0" smtClean="0"/>
              <a:t>BDL4650EL</a:t>
            </a:r>
          </a:p>
          <a:p>
            <a:pPr algn="r"/>
            <a:r>
              <a:rPr lang="en-US" altLang="zh-TW" sz="1600" b="1" dirty="0" smtClean="0"/>
              <a:t>BDL4671VL</a:t>
            </a:r>
            <a:endParaRPr lang="en-US" altLang="zh-TW" sz="1600" b="1" dirty="0" smtClean="0"/>
          </a:p>
        </p:txBody>
      </p:sp>
      <p:cxnSp>
        <p:nvCxnSpPr>
          <p:cNvPr id="17" name="直線單箭頭接點 16"/>
          <p:cNvCxnSpPr>
            <a:stCxn id="16" idx="3"/>
          </p:cNvCxnSpPr>
          <p:nvPr/>
        </p:nvCxnSpPr>
        <p:spPr>
          <a:xfrm flipV="1">
            <a:off x="1656184" y="2863681"/>
            <a:ext cx="576064" cy="70555"/>
          </a:xfrm>
          <a:prstGeom prst="straightConnector1">
            <a:avLst/>
          </a:prstGeom>
          <a:ln w="22225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字方塊 17"/>
          <p:cNvSpPr txBox="1"/>
          <p:nvPr/>
        </p:nvSpPr>
        <p:spPr>
          <a:xfrm>
            <a:off x="144016" y="3753034"/>
            <a:ext cx="15121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600" b="1" dirty="0" smtClean="0"/>
              <a:t>BDL5551EL</a:t>
            </a:r>
            <a:endParaRPr lang="en-US" altLang="zh-TW" sz="1600" b="1" dirty="0" smtClean="0"/>
          </a:p>
          <a:p>
            <a:pPr algn="r"/>
            <a:r>
              <a:rPr lang="en-US" altLang="zh-TW" sz="1600" b="1" dirty="0" smtClean="0"/>
              <a:t>BDL6520EL</a:t>
            </a:r>
            <a:endParaRPr lang="en-US" altLang="zh-TW" sz="1600" b="1" dirty="0" smtClean="0"/>
          </a:p>
          <a:p>
            <a:pPr algn="r"/>
            <a:r>
              <a:rPr lang="en-US" altLang="zh-TW" sz="1600" b="1" dirty="0" smtClean="0"/>
              <a:t>BDL6520ET</a:t>
            </a:r>
          </a:p>
          <a:p>
            <a:pPr algn="r"/>
            <a:r>
              <a:rPr lang="en-US" altLang="zh-TW" sz="1600" b="1" dirty="0" smtClean="0"/>
              <a:t>BDL6524ET</a:t>
            </a:r>
          </a:p>
          <a:p>
            <a:pPr algn="r"/>
            <a:r>
              <a:rPr lang="en-US" altLang="zh-TW" sz="1600" b="1" dirty="0" smtClean="0"/>
              <a:t>BDL4220QL</a:t>
            </a:r>
          </a:p>
          <a:p>
            <a:pPr algn="r"/>
            <a:r>
              <a:rPr lang="en-US" altLang="zh-TW" sz="1600" b="1" dirty="0" smtClean="0"/>
              <a:t>BDL4620QL</a:t>
            </a:r>
          </a:p>
          <a:p>
            <a:pPr algn="r"/>
            <a:r>
              <a:rPr lang="en-US" altLang="zh-TW" sz="1600" b="1" dirty="0" smtClean="0"/>
              <a:t>BDL5520QL</a:t>
            </a:r>
            <a:endParaRPr lang="en-US" altLang="zh-TW" sz="1600" b="1" dirty="0" smtClean="0"/>
          </a:p>
        </p:txBody>
      </p:sp>
      <p:cxnSp>
        <p:nvCxnSpPr>
          <p:cNvPr id="19" name="直線單箭頭接點 18"/>
          <p:cNvCxnSpPr>
            <a:stCxn id="18" idx="3"/>
            <a:endCxn id="5" idx="1"/>
          </p:cNvCxnSpPr>
          <p:nvPr/>
        </p:nvCxnSpPr>
        <p:spPr>
          <a:xfrm flipV="1">
            <a:off x="1656184" y="3537012"/>
            <a:ext cx="576064" cy="1123963"/>
          </a:xfrm>
          <a:prstGeom prst="straightConnector1">
            <a:avLst/>
          </a:prstGeom>
          <a:ln w="22225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字方塊 19"/>
          <p:cNvSpPr txBox="1"/>
          <p:nvPr/>
        </p:nvSpPr>
        <p:spPr>
          <a:xfrm>
            <a:off x="7452320" y="3356992"/>
            <a:ext cx="15121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/>
              <a:t>BDL4250EL</a:t>
            </a:r>
          </a:p>
          <a:p>
            <a:r>
              <a:rPr lang="en-US" altLang="zh-TW" sz="1600" b="1" dirty="0" smtClean="0"/>
              <a:t>BDL4271VL</a:t>
            </a:r>
          </a:p>
          <a:p>
            <a:r>
              <a:rPr lang="en-US" altLang="zh-TW" sz="1600" b="1" dirty="0" smtClean="0"/>
              <a:t>BDL4650EL</a:t>
            </a:r>
          </a:p>
          <a:p>
            <a:r>
              <a:rPr lang="en-US" altLang="zh-TW" sz="1600" b="1" dirty="0" smtClean="0"/>
              <a:t>BDL4671VL</a:t>
            </a:r>
          </a:p>
          <a:p>
            <a:r>
              <a:rPr lang="en-US" altLang="zh-TW" sz="1600" b="1" dirty="0" smtClean="0"/>
              <a:t>BDL5551EL</a:t>
            </a:r>
          </a:p>
        </p:txBody>
      </p:sp>
      <p:cxnSp>
        <p:nvCxnSpPr>
          <p:cNvPr id="21" name="直線單箭頭接點 20"/>
          <p:cNvCxnSpPr>
            <a:stCxn id="20" idx="1"/>
          </p:cNvCxnSpPr>
          <p:nvPr/>
        </p:nvCxnSpPr>
        <p:spPr>
          <a:xfrm flipH="1" flipV="1">
            <a:off x="7020272" y="3645024"/>
            <a:ext cx="432048" cy="373688"/>
          </a:xfrm>
          <a:prstGeom prst="straightConnector1">
            <a:avLst/>
          </a:prstGeom>
          <a:ln w="22225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字方塊 28"/>
          <p:cNvSpPr txBox="1"/>
          <p:nvPr/>
        </p:nvSpPr>
        <p:spPr>
          <a:xfrm>
            <a:off x="7452320" y="170080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/>
              <a:t>BDL3250EL</a:t>
            </a:r>
          </a:p>
          <a:p>
            <a:r>
              <a:rPr lang="en-US" altLang="zh-TW" sz="1600" b="1" dirty="0" smtClean="0"/>
              <a:t>BDL3220QL</a:t>
            </a:r>
          </a:p>
        </p:txBody>
      </p:sp>
      <p:cxnSp>
        <p:nvCxnSpPr>
          <p:cNvPr id="30" name="直線單箭頭接點 29"/>
          <p:cNvCxnSpPr>
            <a:stCxn id="29" idx="1"/>
          </p:cNvCxnSpPr>
          <p:nvPr/>
        </p:nvCxnSpPr>
        <p:spPr>
          <a:xfrm flipH="1">
            <a:off x="7020272" y="1993196"/>
            <a:ext cx="432048" cy="283676"/>
          </a:xfrm>
          <a:prstGeom prst="straightConnector1">
            <a:avLst/>
          </a:prstGeom>
          <a:ln w="22225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字方塊 32"/>
          <p:cNvSpPr txBox="1"/>
          <p:nvPr/>
        </p:nvSpPr>
        <p:spPr>
          <a:xfrm>
            <a:off x="7452320" y="4725144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/>
              <a:t>BDL6520EL</a:t>
            </a:r>
          </a:p>
          <a:p>
            <a:r>
              <a:rPr lang="en-US" altLang="zh-TW" sz="1600" b="1" dirty="0" smtClean="0"/>
              <a:t>BDL6520ET</a:t>
            </a:r>
          </a:p>
          <a:p>
            <a:r>
              <a:rPr lang="en-US" altLang="zh-TW" sz="1600" b="1" dirty="0" smtClean="0"/>
              <a:t>BDL6524ET</a:t>
            </a:r>
          </a:p>
        </p:txBody>
      </p:sp>
      <p:cxnSp>
        <p:nvCxnSpPr>
          <p:cNvPr id="34" name="直線單箭頭接點 33"/>
          <p:cNvCxnSpPr>
            <a:stCxn id="33" idx="1"/>
          </p:cNvCxnSpPr>
          <p:nvPr/>
        </p:nvCxnSpPr>
        <p:spPr>
          <a:xfrm flipH="1" flipV="1">
            <a:off x="7020272" y="4221088"/>
            <a:ext cx="432048" cy="919555"/>
          </a:xfrm>
          <a:prstGeom prst="straightConnector1">
            <a:avLst/>
          </a:prstGeom>
          <a:ln w="22225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字方塊 24"/>
          <p:cNvSpPr txBox="1"/>
          <p:nvPr/>
        </p:nvSpPr>
        <p:spPr>
          <a:xfrm>
            <a:off x="7452320" y="2276872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/>
              <a:t>BDL4220QL</a:t>
            </a:r>
          </a:p>
          <a:p>
            <a:r>
              <a:rPr lang="en-US" altLang="zh-TW" sz="1600" b="1" dirty="0" smtClean="0"/>
              <a:t>BDL4620QL</a:t>
            </a:r>
          </a:p>
          <a:p>
            <a:r>
              <a:rPr lang="en-US" altLang="zh-TW" sz="1600" b="1" dirty="0" smtClean="0"/>
              <a:t>BDL5520QL</a:t>
            </a:r>
            <a:endParaRPr lang="en-US" altLang="zh-TW" sz="1600" b="1" dirty="0" smtClean="0"/>
          </a:p>
        </p:txBody>
      </p:sp>
      <p:cxnSp>
        <p:nvCxnSpPr>
          <p:cNvPr id="26" name="直線單箭頭接點 25"/>
          <p:cNvCxnSpPr>
            <a:stCxn id="25" idx="1"/>
          </p:cNvCxnSpPr>
          <p:nvPr/>
        </p:nvCxnSpPr>
        <p:spPr>
          <a:xfrm flipH="1">
            <a:off x="7020272" y="2692371"/>
            <a:ext cx="432048" cy="160565"/>
          </a:xfrm>
          <a:prstGeom prst="straightConnector1">
            <a:avLst/>
          </a:prstGeom>
          <a:ln w="22225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95536" y="33265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latin typeface="+mj-lt"/>
              </a:rPr>
              <a:t>Items require special attention</a:t>
            </a:r>
            <a:endParaRPr lang="en-US" altLang="zh-TW" sz="3200" b="1" dirty="0" smtClean="0">
              <a:latin typeface="+mj-lt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95536" y="908720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en-US" altLang="zh-TW" dirty="0" smtClean="0">
                <a:latin typeface="+mj-lt"/>
              </a:rPr>
              <a:t> Tip over test must be pass for safety concern.</a:t>
            </a:r>
            <a:endParaRPr lang="en-US" altLang="zh-TW" dirty="0" smtClean="0">
              <a:latin typeface="+mj-lt"/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1043608" y="1556792"/>
            <a:ext cx="1944216" cy="1954300"/>
            <a:chOff x="683568" y="1618716"/>
            <a:chExt cx="1944216" cy="1954300"/>
          </a:xfrm>
        </p:grpSpPr>
        <p:sp>
          <p:nvSpPr>
            <p:cNvPr id="4" name="等腰三角形 3"/>
            <p:cNvSpPr/>
            <p:nvPr/>
          </p:nvSpPr>
          <p:spPr>
            <a:xfrm>
              <a:off x="755576" y="2852936"/>
              <a:ext cx="1872208" cy="288032"/>
            </a:xfrm>
            <a:prstGeom prst="triangle">
              <a:avLst>
                <a:gd name="adj" fmla="val 10000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9" name="群組 8"/>
            <p:cNvGrpSpPr/>
            <p:nvPr/>
          </p:nvGrpSpPr>
          <p:grpSpPr>
            <a:xfrm rot="21060000">
              <a:off x="1204641" y="1618716"/>
              <a:ext cx="864000" cy="1368152"/>
              <a:chOff x="5445621" y="1844824"/>
              <a:chExt cx="864000" cy="1368152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5445621" y="3140968"/>
                <a:ext cx="864000" cy="7200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6012160" y="2132856"/>
                <a:ext cx="72008" cy="100811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580112" y="1844824"/>
                <a:ext cx="288032" cy="122413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5868144" y="2060848"/>
                <a:ext cx="144016" cy="86409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0" name="弧形 9"/>
            <p:cNvSpPr/>
            <p:nvPr/>
          </p:nvSpPr>
          <p:spPr>
            <a:xfrm>
              <a:off x="683568" y="2348880"/>
              <a:ext cx="1224136" cy="1224136"/>
            </a:xfrm>
            <a:prstGeom prst="arc">
              <a:avLst>
                <a:gd name="adj1" fmla="val 10905244"/>
                <a:gd name="adj2" fmla="val 15916235"/>
              </a:avLst>
            </a:prstGeom>
            <a:ln w="28575"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3563888" y="1484784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altLang="zh-TW" dirty="0" smtClean="0">
                <a:latin typeface="+mj-lt"/>
              </a:rPr>
              <a:t>Incorrect combination of stand and tube could be dangerous.</a:t>
            </a:r>
            <a:endParaRPr lang="en-US" altLang="zh-TW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altLang="zh-TW" dirty="0" smtClean="0">
                <a:latin typeface="+mj-lt"/>
              </a:rPr>
              <a:t>Incorrect fix position could be dangerous.</a:t>
            </a:r>
          </a:p>
          <a:p>
            <a:pPr marL="342900" indent="-342900"/>
            <a:r>
              <a:rPr lang="en-US" altLang="zh-TW" dirty="0" smtClean="0">
                <a:latin typeface="+mj-lt"/>
                <a:sym typeface="Wingdings" pitchFamily="2" charset="2"/>
              </a:rPr>
              <a:t></a:t>
            </a:r>
            <a:r>
              <a:rPr lang="zh-TW" altLang="en-US" dirty="0" smtClean="0">
                <a:latin typeface="+mj-lt"/>
                <a:sym typeface="Wingdings" pitchFamily="2" charset="2"/>
              </a:rPr>
              <a:t> </a:t>
            </a:r>
            <a:r>
              <a:rPr lang="en-US" altLang="zh-TW" dirty="0" smtClean="0">
                <a:latin typeface="+mj-lt"/>
                <a:sym typeface="Wingdings" pitchFamily="2" charset="2"/>
              </a:rPr>
              <a:t>Prepare detail install instruction.</a:t>
            </a:r>
            <a:endParaRPr lang="en-US" altLang="zh-TW" dirty="0" smtClean="0">
              <a:latin typeface="+mj-lt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95536" y="3573016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1938" indent="-261938">
              <a:buFont typeface="Wingdings" pitchFamily="2" charset="2"/>
              <a:buChar char="n"/>
            </a:pPr>
            <a:r>
              <a:rPr lang="en-US" altLang="zh-TW" dirty="0" smtClean="0">
                <a:latin typeface="+mj-lt"/>
              </a:rPr>
              <a:t> No XL size stand could be use. (Current stand belongs to N company) </a:t>
            </a:r>
            <a:r>
              <a:rPr lang="en-US" altLang="zh-TW" dirty="0" smtClean="0">
                <a:latin typeface="+mj-lt"/>
              </a:rPr>
              <a:t/>
            </a:r>
            <a:br>
              <a:rPr lang="en-US" altLang="zh-TW" dirty="0" smtClean="0">
                <a:latin typeface="+mj-lt"/>
              </a:rPr>
            </a:br>
            <a:r>
              <a:rPr lang="en-US" altLang="zh-TW" dirty="0" smtClean="0">
                <a:latin typeface="+mj-lt"/>
              </a:rPr>
              <a:t> Need to design new stand cover and open a new tooling for it.</a:t>
            </a:r>
            <a:endParaRPr lang="en-US" altLang="zh-TW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95536" y="33265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latin typeface="+mj-lt"/>
              </a:rPr>
              <a:t>Cost Information</a:t>
            </a:r>
            <a:r>
              <a:rPr lang="en-US" altLang="zh-TW" sz="1400" b="1" dirty="0" smtClean="0">
                <a:latin typeface="+mj-lt"/>
              </a:rPr>
              <a:t> *Reference only</a:t>
            </a:r>
            <a:endParaRPr lang="en-US" altLang="zh-TW" sz="3200" b="1" dirty="0" smtClean="0">
              <a:latin typeface="+mj-lt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539552" y="1052736"/>
          <a:ext cx="7920880" cy="1381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84176"/>
                <a:gridCol w="1584176"/>
                <a:gridCol w="1584176"/>
                <a:gridCol w="1584176"/>
                <a:gridCol w="15841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Stand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Standard Stand (S)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Standard Stand (M)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Standard Stand (L)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Stand</a:t>
                      </a:r>
                      <a:r>
                        <a:rPr lang="en-US" altLang="zh-TW" baseline="0" dirty="0" smtClean="0"/>
                        <a:t> (XL)</a:t>
                      </a:r>
                      <a:endParaRPr lang="zh-TW" alt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Cost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$25.4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$30.8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$32.10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$36.0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Tooling Cost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N/A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N/A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N/A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$8,000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39552" y="2636912"/>
          <a:ext cx="6336704" cy="7416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84176"/>
                <a:gridCol w="1584176"/>
                <a:gridCol w="1584176"/>
                <a:gridCol w="15841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Tube + Screw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S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M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L</a:t>
                      </a:r>
                      <a:endParaRPr lang="zh-TW" alt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Cost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$6.75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$10.5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$16.5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237</Words>
  <Application>Microsoft Office PowerPoint</Application>
  <PresentationFormat>如螢幕大小 (4:3)</PresentationFormat>
  <Paragraphs>77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Nate.Chen</dc:creator>
  <cp:lastModifiedBy>Nate.Chen</cp:lastModifiedBy>
  <cp:revision>16</cp:revision>
  <dcterms:created xsi:type="dcterms:W3CDTF">2013-07-10T03:27:43Z</dcterms:created>
  <dcterms:modified xsi:type="dcterms:W3CDTF">2013-07-11T09:16:00Z</dcterms:modified>
</cp:coreProperties>
</file>